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acifico"/>
      <p:regular r:id="rId19"/>
    </p:embeddedFont>
    <p:embeddedFont>
      <p:font typeface="Roboto Mon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1FF9ECB-56B2-4AC8-B9A7-1DD7916B1DF3}">
  <a:tblStyle styleId="{01FF9ECB-56B2-4AC8-B9A7-1DD7916B1D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regular.fntdata"/><Relationship Id="rId11" Type="http://schemas.openxmlformats.org/officeDocument/2006/relationships/slide" Target="slides/slide5.xml"/><Relationship Id="rId22" Type="http://schemas.openxmlformats.org/officeDocument/2006/relationships/font" Target="fonts/RobotoMono-italic.fntdata"/><Relationship Id="rId10" Type="http://schemas.openxmlformats.org/officeDocument/2006/relationships/slide" Target="slides/slide4.xml"/><Relationship Id="rId21" Type="http://schemas.openxmlformats.org/officeDocument/2006/relationships/font" Target="fonts/RobotoMon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Pacifico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f64f5ca3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f64f5ca3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261650" y="259650"/>
            <a:ext cx="6227100" cy="3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Data Analysis of 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TSA Airport Claims (2000-2017) Dataset </a:t>
            </a:r>
            <a:endParaRPr sz="4800"/>
          </a:p>
        </p:txBody>
      </p:sp>
      <p:sp>
        <p:nvSpPr>
          <p:cNvPr id="69" name="Google Shape;69;p13"/>
          <p:cNvSpPr txBox="1"/>
          <p:nvPr/>
        </p:nvSpPr>
        <p:spPr>
          <a:xfrm>
            <a:off x="337850" y="4048000"/>
            <a:ext cx="50493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Done By: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Mariam Ayman Moustafa Mahmoud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343D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74" name="Google Shape;74;p1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113100" y="1525800"/>
            <a:ext cx="4399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Introduction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Problem Definition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Dataset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Analytical Methods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Analytical Insights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325225" y="5111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Introduction</a:t>
            </a:r>
            <a:endParaRPr b="1" sz="2000"/>
          </a:p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325225" y="1273150"/>
            <a:ext cx="8222100" cy="25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-The Transportation Security Administration (TSA) processes thousands of claims each year related to lost, damaged, or stolen items at airports.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-The dataset covers claims made between 2000 and 2017, providing an opportunity to analyze trends over time.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Goal: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 uncover key insights regarding common types of claims, affected locations, and potential areas for operational improvement.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683075"/>
            <a:ext cx="4932900" cy="28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Analyze the TSA claims data to: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Identify patterns in claim types and affected locations.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Determine how claims vary over time.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Highlight any data quality issues that could impact decision-making.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Questions: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airports report the highest number of claims?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are the most frequent claim types and outcomes?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 there any unusual patterns that need further investigation?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89" name="Google Shape;89;p16"/>
          <p:cNvGraphicFramePr/>
          <p:nvPr/>
        </p:nvGraphicFramePr>
        <p:xfrm>
          <a:off x="5833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{01FF9ECB-56B2-4AC8-B9A7-1DD7916B1DF3}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0" name="Google Shape;90;p16"/>
          <p:cNvSpPr/>
          <p:nvPr/>
        </p:nvSpPr>
        <p:spPr>
          <a:xfrm>
            <a:off x="5916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6737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7558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8379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/>
        </p:nvSpPr>
        <p:spPr>
          <a:xfrm>
            <a:off x="4053925" y="801450"/>
            <a:ext cx="48672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Source:</a:t>
            </a:r>
            <a:r>
              <a:rPr lang="en" sz="1300">
                <a:solidFill>
                  <a:schemeClr val="lt1"/>
                </a:solidFill>
              </a:rPr>
              <a:t> TSA Claims Dataset (2000-2017)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Size:</a:t>
            </a:r>
            <a:r>
              <a:rPr lang="en" sz="1300">
                <a:solidFill>
                  <a:schemeClr val="lt1"/>
                </a:solidFill>
              </a:rPr>
              <a:t> Over 200,000 records, including details like claim type, airport, incident date, disposition, and claim amount.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Variables as:</a:t>
            </a:r>
            <a:endParaRPr b="1"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 sz="1300">
                <a:solidFill>
                  <a:schemeClr val="lt1"/>
                </a:solidFill>
              </a:rPr>
              <a:t>Claim Site:</a:t>
            </a:r>
            <a:r>
              <a:rPr lang="en" sz="1300">
                <a:solidFill>
                  <a:schemeClr val="lt1"/>
                </a:solidFill>
              </a:rPr>
              <a:t> Location of the claim (e.g., checkpoint, checked baggage).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 sz="1300">
                <a:solidFill>
                  <a:schemeClr val="lt1"/>
                </a:solidFill>
              </a:rPr>
              <a:t>Incident Date:</a:t>
            </a:r>
            <a:r>
              <a:rPr lang="en" sz="1300">
                <a:solidFill>
                  <a:schemeClr val="lt1"/>
                </a:solidFill>
              </a:rPr>
              <a:t> Date when the incident occurred.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 sz="1300">
                <a:solidFill>
                  <a:schemeClr val="lt1"/>
                </a:solidFill>
              </a:rPr>
              <a:t>Claim Type:</a:t>
            </a:r>
            <a:r>
              <a:rPr lang="en" sz="1300">
                <a:solidFill>
                  <a:schemeClr val="lt1"/>
                </a:solidFill>
              </a:rPr>
              <a:t> Type of claim (e.g., property damage, passenger property loss).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 sz="1300">
                <a:solidFill>
                  <a:schemeClr val="lt1"/>
                </a:solidFill>
              </a:rPr>
              <a:t>Disposition:</a:t>
            </a:r>
            <a:r>
              <a:rPr lang="en" sz="1300">
                <a:solidFill>
                  <a:schemeClr val="lt1"/>
                </a:solidFill>
              </a:rPr>
              <a:t> Outcome of the claim (e.g., paid, denied, closed).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i="1"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-2025" y="0"/>
            <a:ext cx="3738000" cy="514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685825" y="17281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124D"/>
                </a:solidFill>
              </a:rPr>
              <a:t>Dataset</a:t>
            </a:r>
            <a:endParaRPr>
              <a:solidFill>
                <a:srgbClr val="20124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6" name="Google Shape;106;p18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20350" y="2371150"/>
            <a:ext cx="3927600" cy="7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lt1"/>
                </a:solidFill>
              </a:rPr>
              <a:t>Analytical Methods</a:t>
            </a:r>
            <a:endParaRPr b="1" sz="29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700">
              <a:solidFill>
                <a:schemeClr val="lt1"/>
              </a:solidFill>
            </a:endParaRPr>
          </a:p>
        </p:txBody>
      </p:sp>
      <p:sp>
        <p:nvSpPr>
          <p:cNvPr id="108" name="Google Shape;108;p18"/>
          <p:cNvSpPr txBox="1"/>
          <p:nvPr>
            <p:ph idx="2" type="body"/>
          </p:nvPr>
        </p:nvSpPr>
        <p:spPr>
          <a:xfrm>
            <a:off x="4700975" y="952800"/>
            <a:ext cx="4309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Cleaning: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Addressed missing values, standardized formats (e.g., proper case for names), and handled inconsistent categories.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 Converted invalid or missing airport codes to "Unknown."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Frequency Analysis: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PROC FREQ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check the distribution of key variables like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Claim_Type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Disposition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Date_Issues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Date Validation: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Filtered data to exclude records with date inconsistencies (e.g.,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Date_Issues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Report Results: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a structured PDF report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ODS PDF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containing insights such as overall claim trends by year and by state.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 amt="80000"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>
                <a:alpha val="87000"/>
              </a:schemeClr>
            </a:outerShdw>
          </a:effectLst>
        </p:spPr>
      </p:pic>
      <p:sp>
        <p:nvSpPr>
          <p:cNvPr id="114" name="Google Shape;114;p19"/>
          <p:cNvSpPr txBox="1"/>
          <p:nvPr>
            <p:ph type="title"/>
          </p:nvPr>
        </p:nvSpPr>
        <p:spPr>
          <a:xfrm>
            <a:off x="199675" y="1577950"/>
            <a:ext cx="8868000" cy="33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1- Claim Trends by Year: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Majority of claims occurred between 2002 and 2017, with noticeable peaks in specific years.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2- Common Claim Types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3- Airport-Level Insights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4- Data Quality Issues: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The presence of date issues and inconsistent values in some fields required cleaning and standardization.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200"/>
          </a:p>
        </p:txBody>
      </p:sp>
      <p:sp>
        <p:nvSpPr>
          <p:cNvPr id="115" name="Google Shape;115;p19"/>
          <p:cNvSpPr txBox="1"/>
          <p:nvPr/>
        </p:nvSpPr>
        <p:spPr>
          <a:xfrm>
            <a:off x="-152400" y="609600"/>
            <a:ext cx="4730100" cy="16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Analytical Insights</a:t>
            </a:r>
            <a:endParaRPr b="1" sz="2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4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 sz="9000">
              <a:latin typeface="Pacifico"/>
              <a:ea typeface="Pacifico"/>
              <a:cs typeface="Pacifico"/>
              <a:sym typeface="Pacifico"/>
            </a:endParaRPr>
          </a:p>
        </p:txBody>
      </p:sp>
      <p:grpSp>
        <p:nvGrpSpPr>
          <p:cNvPr id="121" name="Google Shape;121;p20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22" name="Google Shape;122;p20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